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embeddedFontLst>
    <p:embeddedFont>
      <p:font typeface="Calibri" panose="020F0502020204030204"/>
      <p:regular r:id="rId15"/>
      <p:bold r:id="rId16"/>
      <p:italic r:id="rId17"/>
      <p:boldItalic r:id="rId18"/>
    </p:embeddedFont>
    <p:embeddedFont>
      <p:font typeface="Gill Sans" panose="020B0502020104020203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Hello everyone, welcome to our session on "Navigating Through Flutter."In this </a:t>
            </a:r>
            <a:r>
              <a:rPr lang="en-US" sz="110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presentation</a:t>
            </a:r>
            <a:r>
              <a:rPr lang="en-US" sz="110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we will cover Types of Navigation, Navigator Widget, Implementing Navigation with Navigator,  Utilizing Named routes for Navigation, Handling Navigation Arguments, Building a Tab bar for Navigation, </a:t>
            </a:r>
            <a:r>
              <a:rPr lang="en-US" sz="110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implementing</a:t>
            </a:r>
            <a:r>
              <a:rPr lang="en-US" sz="1100">
                <a:solidFill>
                  <a:srgbClr val="0D0D0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 Bottom Navigation bar and Advanced Navigation Techniques  </a:t>
            </a:r>
            <a:endParaRPr lang="en-US" sz="1100">
              <a:solidFill>
                <a:srgbClr val="0D0D0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Push Replacement: Replaces the current screen with a new one </a:t>
            </a:r>
            <a:endParaRPr lang="en-US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Push and Remove Until: Replaces the current screen and removes all previous screens until a specified one</a:t>
            </a:r>
            <a:endParaRPr lang="en-US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Push Named: Navigates to a specific screen defined by a route name</a:t>
            </a:r>
            <a:endParaRPr lang="en-US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Push NamedAndRemoveUntil: Navigates to a specific screen and removes all previous screens until a specified one</a:t>
            </a:r>
            <a:endParaRPr lang="en-US"/>
          </a:p>
        </p:txBody>
      </p:sp>
      <p:sp>
        <p:nvSpPr>
          <p:cNvPr id="144" name="Google Shape;144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Navigator.pop()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Pops the current route from the navigation stack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Transitions back to the previous screen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Removes the current screen from the navigation history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6" name="Google Shape;166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 Route configurations with route names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Associate widget builders with route names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 route parameters for passing data</a:t>
            </a:r>
            <a:endParaRPr lang="en-US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Importance of Data Exchange: Emphasize the crucial role of arguments in facilitating communication and data sharing between different screens in your Flutter app.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Passing Data: Explain how to effectively pass data from the current screen to the target screen using arguments within the 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Navigator.push()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method. You can mention both simple data types and complex objects/maps.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Accessing Arguments: Guide the audience on retrieving arguments in the target route's widget using the 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modalRoute.arguments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property. Briefly showcase how to extract and utilize the data from the argument object/map.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Practical Examples: Consider providing a live coding example or a pre-recorded demo illustrating the process of passing and accessing arguments to make the concept more concrete.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Interactive Engagement: Encourage questions from the audience to clarify any doubts they might have about using arguments in navigation.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11" name="Google Shape;211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6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a Tab Bar for Navigation</a:t>
            </a:r>
            <a:endParaRPr sz="16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Tabbed Navigation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Organizes content into distinct tabs for easy switching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clear overview of the app's structure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Enhances user navigation and content management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DefaultTabController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Manages the tab bar state and tab selection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Keeps track of the current selected tab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Updates the UI based on tab selection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TabBar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Creates the tab bar UI and defines tab labels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tabs and their corresponding icons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Handles tab selection events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TabBarView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corresponding content for each selected tab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Switches between content widgets based on tab selection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Manages the visibility of content widgets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"/>
          </a:p>
        </p:txBody>
      </p:sp>
      <p:sp>
        <p:nvSpPr>
          <p:cNvPr id="227" name="Google Shape;227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</a:pPr>
            <a:r>
              <a:rPr lang="en-US" sz="16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Implementing a Bottom Navigation Bar</a:t>
            </a:r>
            <a:endParaRPr sz="16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 Navigation Bar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easy access to primary navigation options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Positioned at the bottom of the screen for easy accessibility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Offers a consistent way to navigate between main app sections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Scaffold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Integrates the bottom navigation bar into the app structure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layout for the app's content and navigation elements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position and behavior of the bottom navigation bar</a:t>
            </a: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1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BottomNavigationBar</a:t>
            </a:r>
            <a:endParaRPr sz="11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bottom navigation bar UI and navigation items</a:t>
            </a:r>
            <a:endParaRPr sz="9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navigation items and their corresponding icons</a:t>
            </a:r>
            <a:endParaRPr sz="9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Handles navigation item selection events</a:t>
            </a:r>
            <a:endParaRPr sz="3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3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BottomNavigationBar</a:t>
            </a:r>
            <a:endParaRPr sz="13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Creates individual navigation items with icons and labels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appearance and behavior of each navigation item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consistent style for navigation options</a:t>
            </a:r>
            <a:endParaRPr sz="5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Nested Navigation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Handling navigation within routes for complex UI hierarchies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Creating nested navigation structures for hierarchical app layouts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Managing navigation within specific screens or modules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0" name="Google Shape;280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type="subTitle" idx="1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" name="Google Shape;21;p10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4" name="Google Shape;24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5" name="Google Shape;25;p10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0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type="body" idx="1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31" name="Google Shape;31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5" name="Google Shape;35;p1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type="body" idx="1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42" name="Google Shape;42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" name="Google Shape;43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5" name="Google Shape;45;p12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9" name="Google Shape;49;p12"/>
          <p:cNvSpPr txBox="1"/>
          <p:nvPr>
            <p:ph type="body" idx="1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/>
          <p:nvPr/>
        </p:nvSpPr>
        <p:spPr>
          <a:xfrm rot="-2700000">
            <a:off x="11209132" y="4448189"/>
            <a:ext cx="999200" cy="1262947"/>
          </a:xfrm>
          <a:custGeom>
            <a:avLst/>
            <a:gdLst/>
            <a:ahLst/>
            <a:cxnLst/>
            <a:rect l="l" t="t" r="r" b="b"/>
            <a:pathLst>
              <a:path w="999200" h="1262947" extrusionOk="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" name="Google Shape;51;p12"/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/>
            <a:ahLst/>
            <a:cxnLst/>
            <a:rect l="l" t="t" r="r" b="b"/>
            <a:pathLst>
              <a:path w="540000" h="978284" extrusionOk="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2B27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4" name="Google Shape;54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5" name="Google Shape;55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7" name="Google Shape;57;p13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body" idx="2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type="body" idx="1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8" name="Google Shape;68;p14"/>
          <p:cNvSpPr txBox="1"/>
          <p:nvPr>
            <p:ph type="body" idx="2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type="body" idx="3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4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9" name="Google Shape;79;p15"/>
          <p:cNvSpPr/>
          <p:nvPr/>
        </p:nvSpPr>
        <p:spPr>
          <a:xfrm rot="8100000" flipH="1">
            <a:off x="-410727" y="3958416"/>
            <a:ext cx="3536330" cy="1853969"/>
          </a:xfrm>
          <a:custGeom>
            <a:avLst/>
            <a:gdLst/>
            <a:ahLst/>
            <a:cxnLst/>
            <a:rect l="l" t="t" r="r" b="b"/>
            <a:pathLst>
              <a:path w="3536330" h="1853969" extrusionOk="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31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" name="Google Shape;80;p15"/>
          <p:cNvSpPr/>
          <p:nvPr/>
        </p:nvSpPr>
        <p:spPr>
          <a:xfrm rot="8100000" flipH="1">
            <a:off x="-481151" y="3649708"/>
            <a:ext cx="3478701" cy="2164843"/>
          </a:xfrm>
          <a:custGeom>
            <a:avLst/>
            <a:gdLst/>
            <a:ahLst/>
            <a:cxnLst/>
            <a:rect l="l" t="t" r="r" b="b"/>
            <a:pathLst>
              <a:path w="3478701" h="2164843" extrusionOk="0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46EB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5"/>
          <p:cNvSpPr/>
          <p:nvPr/>
        </p:nvSpPr>
        <p:spPr>
          <a:xfrm rot="2700000" flipH="1">
            <a:off x="1512277" y="2840042"/>
            <a:ext cx="214196" cy="933178"/>
          </a:xfrm>
          <a:prstGeom prst="ellipse">
            <a:avLst/>
          </a:prstGeom>
          <a:solidFill>
            <a:srgbClr val="2B27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4" name="Google Shape;84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93" name="Google Shape;93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5" name="Google Shape;95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type="body" idx="1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7" name="Google Shape;97;p17"/>
          <p:cNvSpPr txBox="1"/>
          <p:nvPr>
            <p:ph type="body" idx="2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7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103" name="Google Shape;103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6" name="Google Shape;106;p18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/>
          <p:nvPr>
            <p:ph type="pic" idx="2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8"/>
          <p:cNvSpPr txBox="1"/>
          <p:nvPr>
            <p:ph type="body" idx="1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18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sz="4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1"/>
          <p:cNvSpPr txBox="1"/>
          <p:nvPr>
            <p:ph type="ctrTitle"/>
          </p:nvPr>
        </p:nvSpPr>
        <p:spPr>
          <a:xfrm>
            <a:off x="6045174" y="292802"/>
            <a:ext cx="5437187" cy="378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 panose="020B0502020104020203"/>
              <a:buNone/>
            </a:pPr>
            <a:r>
              <a:rPr lang="en-US" sz="40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rPr>
              <a:t>Navigating Through Flutter</a:t>
            </a:r>
            <a:endParaRPr sz="4000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</a:pPr>
          </a:p>
        </p:txBody>
      </p:sp>
      <p:sp>
        <p:nvSpPr>
          <p:cNvPr id="130" name="Google Shape;130;p1"/>
          <p:cNvSpPr txBox="1"/>
          <p:nvPr>
            <p:ph type="subTitle" idx="1"/>
          </p:nvPr>
        </p:nvSpPr>
        <p:spPr>
          <a:xfrm>
            <a:off x="6203949" y="3305603"/>
            <a:ext cx="5437189" cy="81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Comprehensive Guide to Navigation and Routing</a:t>
            </a:r>
            <a:endParaRPr sz="20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2099763" y="1"/>
            <a:ext cx="1080000" cy="851695"/>
          </a:xfrm>
          <a:custGeom>
            <a:avLst/>
            <a:gdLst/>
            <a:ahLst/>
            <a:cxnLst/>
            <a:rect l="l" t="t" r="r" b="b"/>
            <a:pathLst>
              <a:path w="1080000" h="851695" extrusionOk="0">
                <a:moveTo>
                  <a:pt x="100289" y="0"/>
                </a:moveTo>
                <a:lnTo>
                  <a:pt x="979711" y="0"/>
                </a:lnTo>
                <a:lnTo>
                  <a:pt x="987777" y="9776"/>
                </a:lnTo>
                <a:cubicBezTo>
                  <a:pt x="1046002" y="95960"/>
                  <a:pt x="1080000" y="199857"/>
                  <a:pt x="1080000" y="311695"/>
                </a:cubicBezTo>
                <a:cubicBezTo>
                  <a:pt x="1080000" y="609929"/>
                  <a:pt x="838234" y="851695"/>
                  <a:pt x="540000" y="851695"/>
                </a:cubicBezTo>
                <a:cubicBezTo>
                  <a:pt x="241766" y="851695"/>
                  <a:pt x="0" y="609929"/>
                  <a:pt x="0" y="311695"/>
                </a:cubicBezTo>
                <a:cubicBezTo>
                  <a:pt x="0" y="199857"/>
                  <a:pt x="33998" y="95960"/>
                  <a:pt x="92224" y="9776"/>
                </a:cubicBezTo>
                <a:close/>
              </a:path>
            </a:pathLst>
          </a:cu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 rot="-8100000">
            <a:off x="-883665" y="3459490"/>
            <a:ext cx="3707936" cy="1853969"/>
          </a:xfrm>
          <a:custGeom>
            <a:avLst/>
            <a:gdLst/>
            <a:ahLst/>
            <a:cxnLst/>
            <a:rect l="l" t="t" r="r" b="b"/>
            <a:pathLst>
              <a:path w="3707936" h="1853969" extrusionOk="0">
                <a:moveTo>
                  <a:pt x="3707936" y="1853969"/>
                </a:moveTo>
                <a:lnTo>
                  <a:pt x="2780951" y="1853969"/>
                </a:lnTo>
                <a:cubicBezTo>
                  <a:pt x="2780951" y="1342010"/>
                  <a:pt x="2365927" y="926985"/>
                  <a:pt x="1853968" y="926985"/>
                </a:cubicBezTo>
                <a:cubicBezTo>
                  <a:pt x="1342009" y="926985"/>
                  <a:pt x="926985" y="1342010"/>
                  <a:pt x="926985" y="1853969"/>
                </a:cubicBezTo>
                <a:lnTo>
                  <a:pt x="0" y="1853969"/>
                </a:lnTo>
                <a:cubicBezTo>
                  <a:pt x="0" y="830051"/>
                  <a:pt x="830050" y="0"/>
                  <a:pt x="1853968" y="0"/>
                </a:cubicBezTo>
                <a:cubicBezTo>
                  <a:pt x="1981958" y="0"/>
                  <a:pt x="2106918" y="12969"/>
                  <a:pt x="2227607" y="37666"/>
                </a:cubicBezTo>
                <a:lnTo>
                  <a:pt x="2374682" y="75483"/>
                </a:lnTo>
                <a:lnTo>
                  <a:pt x="3632453" y="1333254"/>
                </a:lnTo>
                <a:lnTo>
                  <a:pt x="3670270" y="1480330"/>
                </a:lnTo>
                <a:cubicBezTo>
                  <a:pt x="3694966" y="1601019"/>
                  <a:pt x="3707936" y="1725979"/>
                  <a:pt x="3707936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4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1"/>
          <p:cNvSpPr/>
          <p:nvPr/>
        </p:nvSpPr>
        <p:spPr>
          <a:xfrm rot="-8100000">
            <a:off x="-779088" y="3226929"/>
            <a:ext cx="3707936" cy="2149759"/>
          </a:xfrm>
          <a:custGeom>
            <a:avLst/>
            <a:gdLst/>
            <a:ahLst/>
            <a:cxnLst/>
            <a:rect l="l" t="t" r="r" b="b"/>
            <a:pathLst>
              <a:path w="3707936" h="2149759" extrusionOk="0">
                <a:moveTo>
                  <a:pt x="3707936" y="2149759"/>
                </a:moveTo>
                <a:lnTo>
                  <a:pt x="2780951" y="2149759"/>
                </a:lnTo>
                <a:cubicBezTo>
                  <a:pt x="2780951" y="1556120"/>
                  <a:pt x="2365927" y="1074880"/>
                  <a:pt x="1853968" y="1074880"/>
                </a:cubicBezTo>
                <a:cubicBezTo>
                  <a:pt x="1342009" y="1074880"/>
                  <a:pt x="926985" y="1556120"/>
                  <a:pt x="926985" y="2149759"/>
                </a:cubicBezTo>
                <a:lnTo>
                  <a:pt x="0" y="2149759"/>
                </a:lnTo>
                <a:cubicBezTo>
                  <a:pt x="0" y="962480"/>
                  <a:pt x="830050" y="0"/>
                  <a:pt x="1853968" y="0"/>
                </a:cubicBezTo>
                <a:cubicBezTo>
                  <a:pt x="1981958" y="0"/>
                  <a:pt x="2106918" y="15039"/>
                  <a:pt x="2227607" y="43676"/>
                </a:cubicBezTo>
                <a:lnTo>
                  <a:pt x="2391840" y="92641"/>
                </a:lnTo>
                <a:lnTo>
                  <a:pt x="3526755" y="1227557"/>
                </a:lnTo>
                <a:lnTo>
                  <a:pt x="3562242" y="1312976"/>
                </a:lnTo>
                <a:cubicBezTo>
                  <a:pt x="3656058" y="1570170"/>
                  <a:pt x="3707936" y="1852939"/>
                  <a:pt x="3707936" y="2149759"/>
                </a:cubicBezTo>
                <a:close/>
              </a:path>
            </a:pathLst>
          </a:custGeom>
          <a:solidFill>
            <a:srgbClr val="746EB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"/>
          <p:cNvSpPr/>
          <p:nvPr/>
        </p:nvSpPr>
        <p:spPr>
          <a:xfrm rot="-2700000">
            <a:off x="540596" y="2280445"/>
            <a:ext cx="214196" cy="9331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"/>
          <p:cNvSpPr/>
          <p:nvPr/>
        </p:nvSpPr>
        <p:spPr>
          <a:xfrm rot="8100000">
            <a:off x="3905314" y="3027455"/>
            <a:ext cx="540001" cy="631474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21F3B"/>
              </a:gs>
              <a:gs pos="30000">
                <a:srgbClr val="221F3B"/>
              </a:gs>
              <a:gs pos="40000">
                <a:srgbClr val="322F58"/>
              </a:gs>
              <a:gs pos="60000">
                <a:srgbClr val="221F3B"/>
              </a:gs>
              <a:gs pos="100000">
                <a:srgbClr val="221F3B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1"/>
          <p:cNvSpPr/>
          <p:nvPr/>
        </p:nvSpPr>
        <p:spPr>
          <a:xfrm rot="-8100000">
            <a:off x="3912514" y="2945391"/>
            <a:ext cx="270000" cy="540001"/>
          </a:xfrm>
          <a:prstGeom prst="ellipse">
            <a:avLst/>
          </a:prstGeom>
          <a:gradFill>
            <a:gsLst>
              <a:gs pos="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1"/>
          <p:cNvSpPr/>
          <p:nvPr/>
        </p:nvSpPr>
        <p:spPr>
          <a:xfrm rot="-2700000">
            <a:off x="2502647" y="4242496"/>
            <a:ext cx="214196" cy="9331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048260" y="5701048"/>
            <a:ext cx="57804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Mastering Smooth and Seamless User Journeys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9" name="Google Shape;139;p1" descr="A person standing next to a large screen with a sign up diagram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9807" y="1976717"/>
            <a:ext cx="3128682" cy="3128682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96575" y="1428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1231583" y="1005717"/>
            <a:ext cx="11146201" cy="2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 panose="020B0502020104020203"/>
              <a:buNone/>
            </a:pPr>
            <a:r>
              <a:rPr lang="en-US" sz="3600" b="1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rPr>
              <a:t>Introduction to Navigation in Flutter</a:t>
            </a:r>
            <a:endParaRPr sz="3600" b="1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endParaRPr sz="4400"/>
          </a:p>
        </p:txBody>
      </p:sp>
      <p:sp>
        <p:nvSpPr>
          <p:cNvPr id="147" name="Google Shape;147;p2"/>
          <p:cNvSpPr txBox="1"/>
          <p:nvPr>
            <p:ph type="body" idx="1"/>
          </p:nvPr>
        </p:nvSpPr>
        <p:spPr>
          <a:xfrm>
            <a:off x="550863" y="2678400"/>
            <a:ext cx="3565525" cy="34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/>
          </a:p>
        </p:txBody>
      </p:sp>
      <p:grpSp>
        <p:nvGrpSpPr>
          <p:cNvPr id="148" name="Google Shape;148;p2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49" name="Google Shape;149;p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52" name="Google Shape;152;p2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350183" y="3104029"/>
            <a:ext cx="3563469" cy="1602441"/>
          </a:xfrm>
          <a:prstGeom prst="roundRect">
            <a:avLst>
              <a:gd name="adj" fmla="val 16667"/>
            </a:avLst>
          </a:prstGeom>
          <a:solidFill>
            <a:srgbClr val="746EB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560294" y="3224492"/>
            <a:ext cx="3202080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Types of Navigation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Push Replacement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Push and Remove Until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Push Named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Push NamedAndRemoveUntil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291353" y="1207434"/>
            <a:ext cx="6163233" cy="1557617"/>
          </a:xfrm>
          <a:prstGeom prst="roundRect">
            <a:avLst>
              <a:gd name="adj" fmla="val 16667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414620" y="1277471"/>
            <a:ext cx="5929582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Art of App Navigation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Navigation is the backbone of a user-friendly mobile app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guides users through the app's structure and functionality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Flutter provides a powerful navigation system for creating intuitive and seamless user journeys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313764" y="5014632"/>
            <a:ext cx="6140822" cy="1389529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389404" y="5104280"/>
            <a:ext cx="598954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Navigator Widget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core component for managing app navigation 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Handles the stack of screens and transitions between them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methods for pushing, popping, and replacing screens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73881" y="2874807"/>
            <a:ext cx="1878840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00880" y="2900321"/>
            <a:ext cx="1805482" cy="383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"/>
          <p:cNvCxnSpPr/>
          <p:nvPr/>
        </p:nvCxnSpPr>
        <p:spPr>
          <a:xfrm>
            <a:off x="7809163" y="4798100"/>
            <a:ext cx="2181000" cy="3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3" name="Google Shape;163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61165" y="1079274"/>
            <a:ext cx="3683861" cy="165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3"/>
          <p:cNvSpPr txBox="1"/>
          <p:nvPr>
            <p:ph type="title"/>
          </p:nvPr>
        </p:nvSpPr>
        <p:spPr>
          <a:xfrm>
            <a:off x="1042116" y="272004"/>
            <a:ext cx="11772669" cy="103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 panose="020B0502020104020203"/>
              <a:buNone/>
            </a:pPr>
            <a:r>
              <a:rPr lang="en-US" sz="3200" b="1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rPr>
              <a:t>Implementing Navigation with Navigator</a:t>
            </a:r>
            <a:endParaRPr sz="3200" b="1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</a:p>
        </p:txBody>
      </p:sp>
      <p:sp>
        <p:nvSpPr>
          <p:cNvPr id="170" name="Google Shape;170;p3"/>
          <p:cNvSpPr txBox="1"/>
          <p:nvPr>
            <p:ph type="body" idx="1"/>
          </p:nvPr>
        </p:nvSpPr>
        <p:spPr>
          <a:xfrm>
            <a:off x="213406" y="1066220"/>
            <a:ext cx="6482215" cy="570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 b="1"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  <a:p>
            <a:pPr marL="228600" lvl="0" indent="-1587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76492" y="1557616"/>
            <a:ext cx="7295029" cy="1243852"/>
          </a:xfrm>
          <a:prstGeom prst="roundRect">
            <a:avLst>
              <a:gd name="adj" fmla="val 16667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79293" y="1672477"/>
            <a:ext cx="746871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Creating Navigation Routes</a:t>
            </a:r>
            <a:endParaRPr sz="20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 routes using Route configurations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Specify route names for easy identification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Associate widgets with each route to determine the corresponding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563096" y="3118037"/>
            <a:ext cx="5457263" cy="1512794"/>
          </a:xfrm>
          <a:prstGeom prst="roundRect">
            <a:avLst>
              <a:gd name="adj" fmla="val 16667"/>
            </a:avLst>
          </a:prstGeom>
          <a:solidFill>
            <a:srgbClr val="746EB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700367" y="3230095"/>
            <a:ext cx="710172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Navigator.push()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Pushes a new route onto the navigation stack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Transitions to the new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Adds the new screen to the navigation history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201705" y="5011831"/>
            <a:ext cx="5883088" cy="1456764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341778" y="5109883"/>
            <a:ext cx="551889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Navigator.pushReplacement()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Replaces the current route with a new route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Discards the current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Transitions to the new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6286498" y="5283944"/>
            <a:ext cx="5703792" cy="1411941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6397907" y="5382744"/>
            <a:ext cx="561414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Navigator.pop()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Pops the current route from the navigation stack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Transitions back to the previous screen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Removes the current screen from the navigation history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9" name="Google Shape;179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6498" y="3158241"/>
            <a:ext cx="5628336" cy="164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97907" y="3187049"/>
            <a:ext cx="5050318" cy="15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13174" y="3327103"/>
            <a:ext cx="5701660" cy="14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4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90" name="Google Shape;190;p4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91" name="Google Shape;191;p4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5" name="Google Shape;19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4"/>
          <p:cNvSpPr txBox="1"/>
          <p:nvPr>
            <p:ph type="title"/>
          </p:nvPr>
        </p:nvSpPr>
        <p:spPr>
          <a:xfrm>
            <a:off x="606386" y="-145470"/>
            <a:ext cx="9515496" cy="186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 panose="020B0502020104020203"/>
              <a:buNone/>
            </a:pPr>
            <a:r>
              <a:rPr lang="en-US" sz="3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rPr>
              <a:t>Utilizing Named Routes for Navigation</a:t>
            </a:r>
            <a:endParaRPr lang="en-US" sz="3200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venir"/>
              <a:buNone/>
            </a:pPr>
            <a:endParaRPr sz="5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7" name="Google Shape;197;p4" descr="A person in a yellow shirt&#10;&#10;Description automatically generated"/>
          <p:cNvPicPr preferRelativeResize="0"/>
          <p:nvPr/>
        </p:nvPicPr>
        <p:blipFill rotWithShape="1">
          <a:blip r:embed="rId1"/>
          <a:srcRect l="18666" r="9832" b="-2"/>
          <a:stretch>
            <a:fillRect/>
          </a:stretch>
        </p:blipFill>
        <p:spPr>
          <a:xfrm>
            <a:off x="7057389" y="70024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 extrusionOk="0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98" name="Google Shape;198;p4"/>
          <p:cNvGrpSpPr/>
          <p:nvPr/>
        </p:nvGrpSpPr>
        <p:grpSpPr>
          <a:xfrm>
            <a:off x="10904572" y="450833"/>
            <a:ext cx="828358" cy="828358"/>
            <a:chOff x="10462536" y="1408249"/>
            <a:chExt cx="828358" cy="828358"/>
          </a:xfrm>
        </p:grpSpPr>
        <p:sp>
          <p:nvSpPr>
            <p:cNvPr id="199" name="Google Shape;199;p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01" name="Google Shape;201;p4"/>
          <p:cNvSpPr/>
          <p:nvPr/>
        </p:nvSpPr>
        <p:spPr>
          <a:xfrm>
            <a:off x="10282954" y="5171203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1688134" y="1035890"/>
            <a:ext cx="4640830" cy="214647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7B7D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4"/>
          <p:cNvSpPr txBox="1"/>
          <p:nvPr>
            <p:ph type="body" idx="1"/>
          </p:nvPr>
        </p:nvSpPr>
        <p:spPr>
          <a:xfrm>
            <a:off x="1897565" y="1278880"/>
            <a:ext cx="4557130" cy="19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Benefits of Named Routes </a:t>
            </a:r>
            <a:endParaRPr lang="en-US"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Improved code readability and maintainability</a:t>
            </a:r>
            <a:endParaRPr sz="1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Simplifies navigation logic</a:t>
            </a:r>
            <a:endParaRPr sz="1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Reduces the need for explicit route configurations</a:t>
            </a:r>
            <a:endParaRPr sz="1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75260" y="3406140"/>
            <a:ext cx="4277360" cy="21945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46EB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249886" y="3562555"/>
            <a:ext cx="424748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Defining Named Routes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 Route configurations with route names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Associate widget builders with route names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 route parameters for passing data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4554220" y="4716780"/>
            <a:ext cx="4561840" cy="19913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4747260" y="4831080"/>
            <a:ext cx="42417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Navigating to Named Routes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 Navigator.pushNamed() to navigate to a specific named route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 arguments to named routes using route parameters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 arguments in the target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5"/>
          <p:cNvSpPr txBox="1"/>
          <p:nvPr>
            <p:ph type="title"/>
          </p:nvPr>
        </p:nvSpPr>
        <p:spPr>
          <a:xfrm>
            <a:off x="981501" y="-534696"/>
            <a:ext cx="7525190" cy="199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 panose="020B0502020104020203"/>
              <a:buNone/>
            </a:pPr>
            <a:r>
              <a:rPr lang="en-US" sz="3200" b="1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rPr>
              <a:t>Handling Navigation Arguments</a:t>
            </a:r>
            <a:endParaRPr sz="3200" b="1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</a:p>
        </p:txBody>
      </p:sp>
      <p:pic>
        <p:nvPicPr>
          <p:cNvPr id="215" name="Google Shape;215;p5" descr="A person looking at a table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3286" y="994143"/>
            <a:ext cx="6244080" cy="4172109"/>
          </a:xfrm>
          <a:custGeom>
            <a:avLst/>
            <a:gdLst/>
            <a:ahLst/>
            <a:cxnLst/>
            <a:rect l="l" t="t" r="r" b="b"/>
            <a:pathLst>
              <a:path w="6973882" h="5759451" extrusionOk="0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5"/>
          <p:cNvSpPr/>
          <p:nvPr/>
        </p:nvSpPr>
        <p:spPr>
          <a:xfrm>
            <a:off x="7805125" y="44325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5"/>
          <p:cNvSpPr txBox="1"/>
          <p:nvPr>
            <p:ph type="body" idx="1"/>
          </p:nvPr>
        </p:nvSpPr>
        <p:spPr>
          <a:xfrm rot="10800000">
            <a:off x="1026799" y="340261"/>
            <a:ext cx="71414" cy="6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>
                <a:solidFill>
                  <a:srgbClr val="FFFFFF"/>
                </a:solidFill>
              </a:rPr>
              <a:t>   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214646" y="4526388"/>
            <a:ext cx="4679323" cy="1996225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297823" y="4668592"/>
            <a:ext cx="4598831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Passing Data between Routes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Utilize arguments to share data between screens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 data from the current screen to the target screen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Allow different screens to exchange information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6761408" y="1113486"/>
            <a:ext cx="5119352" cy="2385274"/>
          </a:xfrm>
          <a:prstGeom prst="flowChartAlternateProcess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6922394" y="1261055"/>
            <a:ext cx="47625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Arguments in Navigator.push()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Specify arguments in the Navigator.push() method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 a Map or object to hold the data to be passed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 the argument Map or object as the second parameter to Navigator.push()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457423" y="4051479"/>
            <a:ext cx="6525293" cy="225380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5"/>
          <p:cNvSpPr txBox="1"/>
          <p:nvPr/>
        </p:nvSpPr>
        <p:spPr>
          <a:xfrm>
            <a:off x="5567429" y="4255394"/>
            <a:ext cx="6302596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Accessing Arguments in the Target Route</a:t>
            </a:r>
            <a:endParaRPr sz="18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Retrieve arguments in the target route's widget</a:t>
            </a:r>
            <a:endParaRPr sz="16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 the arguments using the modalRoute.arguments property</a:t>
            </a:r>
            <a:endParaRPr sz="16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Extract the data from the argument Map or object</a:t>
            </a:r>
            <a:endParaRPr sz="16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6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2" name="Google Shape;232;p6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33" name="Google Shape;233;p6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7" name="Google Shape;23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6"/>
          <p:cNvSpPr txBox="1"/>
          <p:nvPr>
            <p:ph type="title"/>
          </p:nvPr>
        </p:nvSpPr>
        <p:spPr>
          <a:xfrm>
            <a:off x="2064131" y="87782"/>
            <a:ext cx="8807158" cy="156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a Tab Bar for Navigation</a:t>
            </a:r>
            <a:endParaRPr lang="en-US" sz="32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</a:pPr>
            <a:endParaRPr sz="6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9" name="Google Shape;239;p6"/>
          <p:cNvGrpSpPr/>
          <p:nvPr/>
        </p:nvGrpSpPr>
        <p:grpSpPr>
          <a:xfrm>
            <a:off x="10904572" y="450833"/>
            <a:ext cx="828358" cy="828358"/>
            <a:chOff x="10462536" y="1408249"/>
            <a:chExt cx="828358" cy="828358"/>
          </a:xfrm>
        </p:grpSpPr>
        <p:sp>
          <p:nvSpPr>
            <p:cNvPr id="240" name="Google Shape;240;p6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10282954" y="5171203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249530" y="727119"/>
            <a:ext cx="5653288" cy="139521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6D6D9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321971" y="858592"/>
            <a:ext cx="582551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Tabbed Navigation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Organizes content into distinct tabs for easy switching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clear overview of the app's structure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Enhances user navigation and content management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246844" y="3716090"/>
            <a:ext cx="5655973" cy="136301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440028" y="3885124"/>
            <a:ext cx="558889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TabBar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Creates the tab bar UI and defines tab labels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tabs and their corresponding icons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Handles tab selection events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41101" y="711734"/>
            <a:ext cx="2863085" cy="600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176242" y="5221306"/>
            <a:ext cx="5726575" cy="130935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26262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256736" y="5317899"/>
            <a:ext cx="598111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TabBarView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corresponding content for each selected tab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Switches between content widgets based on tab selection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Manages the visibility of content widgets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244665" y="2246906"/>
            <a:ext cx="5658152" cy="13093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400283" y="2305934"/>
            <a:ext cx="464796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DefaultTabController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Manages the tab bar state and tab selection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Keeps track of the current selected tab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Updates the UI based on tab selection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25220" y="917520"/>
            <a:ext cx="3010320" cy="238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19477" y="3609147"/>
            <a:ext cx="3016063" cy="215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7"/>
          <p:cNvSpPr txBox="1"/>
          <p:nvPr>
            <p:ph type="title"/>
          </p:nvPr>
        </p:nvSpPr>
        <p:spPr>
          <a:xfrm>
            <a:off x="427599" y="403599"/>
            <a:ext cx="10098553" cy="86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Implementing a Bottom Navigation Bar</a:t>
            </a:r>
            <a:endParaRPr sz="32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endParaRPr sz="4100"/>
          </a:p>
        </p:txBody>
      </p:sp>
      <p:sp>
        <p:nvSpPr>
          <p:cNvPr id="261" name="Google Shape;261;p7"/>
          <p:cNvSpPr txBox="1"/>
          <p:nvPr>
            <p:ph type="body" idx="1"/>
          </p:nvPr>
        </p:nvSpPr>
        <p:spPr>
          <a:xfrm>
            <a:off x="550863" y="403606"/>
            <a:ext cx="192556" cy="10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400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1600">
                <a:solidFill>
                  <a:srgbClr val="FFFFFF"/>
                </a:solidFill>
              </a:rPr>
              <a:t>.</a:t>
            </a:r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262" name="Google Shape;262;p7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263" name="Google Shape;263;p7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66" name="Google Shape;266;p7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504265" y="907676"/>
            <a:ext cx="6320116" cy="129988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46EB3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662604" y="1008456"/>
            <a:ext cx="6479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 Navigation Bar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easy access to primary navigation options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Positioned at the bottom of the screen for easy accessibility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Offers a consistent way to navigate between main app sections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84653" y="2335025"/>
            <a:ext cx="6395758" cy="1277471"/>
          </a:xfrm>
          <a:prstGeom prst="roundRect">
            <a:avLst>
              <a:gd name="adj" fmla="val 16667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649939" y="2393856"/>
            <a:ext cx="65022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Scaffold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Integrates the bottom navigation bar into the app structure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layout for the app's content and navigation elements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position and behavior of the bottom navigation bar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487788" y="3762743"/>
            <a:ext cx="6336594" cy="1266265"/>
          </a:xfrm>
          <a:prstGeom prst="roundRect">
            <a:avLst>
              <a:gd name="adj" fmla="val 16667"/>
            </a:avLst>
          </a:prstGeom>
          <a:solidFill>
            <a:srgbClr val="746EB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613853" y="3852392"/>
            <a:ext cx="651341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BottomNavigationBar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bottom navigation bar UI and navigation items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the navigation items and their corresponding icons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Handles navigation item selection events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560295" y="5266764"/>
            <a:ext cx="6320116" cy="129988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762000" y="5370420"/>
            <a:ext cx="628089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BottomNavigationBar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Creates individual navigation items with icons and labels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Defines the appearance and behavior of each navigation item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 consistent style for navigation options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5" name="Google Shape;275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26480" y="1692006"/>
            <a:ext cx="2171439" cy="45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57971" y="1782612"/>
            <a:ext cx="2985005" cy="428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8"/>
          <p:cNvSpPr txBox="1"/>
          <p:nvPr>
            <p:ph type="title"/>
          </p:nvPr>
        </p:nvSpPr>
        <p:spPr>
          <a:xfrm>
            <a:off x="865188" y="176172"/>
            <a:ext cx="9493435" cy="152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</a:pPr>
            <a:r>
              <a:rPr lang="en-US" sz="3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Advanced Navigation Techniques</a:t>
            </a:r>
            <a:endParaRPr sz="32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</a:p>
        </p:txBody>
      </p:sp>
      <p:sp>
        <p:nvSpPr>
          <p:cNvPr id="284" name="Google Shape;284;p8"/>
          <p:cNvSpPr txBox="1"/>
          <p:nvPr>
            <p:ph type="body" idx="1"/>
          </p:nvPr>
        </p:nvSpPr>
        <p:spPr>
          <a:xfrm>
            <a:off x="1155981" y="504459"/>
            <a:ext cx="203761" cy="6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1600">
                <a:solidFill>
                  <a:srgbClr val="FFFFFF"/>
                </a:solidFill>
              </a:rPr>
              <a:t> </a:t>
            </a: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285" name="Google Shape;285;p8" descr="A group of people standing around a large device&#10;&#10;Description automatically generated"/>
          <p:cNvPicPr preferRelativeResize="0"/>
          <p:nvPr/>
        </p:nvPicPr>
        <p:blipFill rotWithShape="1">
          <a:blip r:embed="rId1"/>
          <a:srcRect l="13489" r="19759" b="-2"/>
          <a:stretch>
            <a:fillRect/>
          </a:stretch>
        </p:blipFill>
        <p:spPr>
          <a:xfrm>
            <a:off x="276411" y="1714454"/>
            <a:ext cx="4874653" cy="4897064"/>
          </a:xfrm>
          <a:custGeom>
            <a:avLst/>
            <a:gdLst/>
            <a:ahLst/>
            <a:cxnLst/>
            <a:rect l="l" t="t" r="r" b="b"/>
            <a:pathLst>
              <a:path w="5132388" h="5132388" extrusionOk="0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86" name="Google Shape;286;p8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287" name="Google Shape;287;p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614024" y="1117786"/>
            <a:ext cx="6656293" cy="1311089"/>
          </a:xfrm>
          <a:prstGeom prst="roundRect">
            <a:avLst>
              <a:gd name="adj" fmla="val 16667"/>
            </a:avLst>
          </a:prstGeom>
          <a:solidFill>
            <a:srgbClr val="453E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4684059" y="1224243"/>
            <a:ext cx="650501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Nested Navigation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Handling navigation within routes for complex UI hierarchies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Creating nested navigation structures for hierarchical app layouts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Managing navigation within specific screens or modules</a:t>
            </a:r>
            <a:endParaRPr sz="16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5350808" y="2759448"/>
            <a:ext cx="6734734" cy="1613647"/>
          </a:xfrm>
          <a:prstGeom prst="roundRect">
            <a:avLst>
              <a:gd name="adj" fmla="val 16667"/>
            </a:avLst>
          </a:prstGeom>
          <a:solidFill>
            <a:srgbClr val="746EB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446058" y="2899522"/>
            <a:ext cx="6650689" cy="189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RouterDelegate and RouteInformationParser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Implementing custom navigation logic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Defining custom navigation behavior beyond default navigation patterns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Handling complex navigation scenarios and deep linking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7163360" y="4580405"/>
            <a:ext cx="4863352" cy="1311088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8"/>
          <p:cNvSpPr txBox="1"/>
          <p:nvPr/>
        </p:nvSpPr>
        <p:spPr>
          <a:xfrm>
            <a:off x="7376272" y="4734485"/>
            <a:ext cx="43983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Animation and Transitions</a:t>
            </a:r>
            <a:endParaRPr sz="18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Enhancing navigation with smooth</a:t>
            </a: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4308</Words>
  <Application>WPS Presentation</Application>
  <PresentationFormat/>
  <Paragraphs>206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Arial</vt:lpstr>
      <vt:lpstr>Avenir</vt:lpstr>
      <vt:lpstr>Segoe Print</vt:lpstr>
      <vt:lpstr>Calibri</vt:lpstr>
      <vt:lpstr>Gill Sans</vt:lpstr>
      <vt:lpstr>Courier New</vt:lpstr>
      <vt:lpstr>Microsoft YaHei</vt:lpstr>
      <vt:lpstr>Arial Unicode MS</vt:lpstr>
      <vt:lpstr>3DFloatVTI</vt:lpstr>
      <vt:lpstr>Navigating Through Flutter</vt:lpstr>
      <vt:lpstr>Introduction to Navigation in Flutter</vt:lpstr>
      <vt:lpstr>Implementing Navigation with Navigator</vt:lpstr>
      <vt:lpstr>Utilizing Named Routes for Navigation</vt:lpstr>
      <vt:lpstr>Handling Navigation Arguments</vt:lpstr>
      <vt:lpstr>Building a Tab Bar for Navigation</vt:lpstr>
      <vt:lpstr>Implementing a Bottom Navigation Bar</vt:lpstr>
      <vt:lpstr>Advanced Navigation Techniques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Through Flutter</dc:title>
  <dc:creator>Hisham</dc:creator>
  <cp:lastModifiedBy>HP</cp:lastModifiedBy>
  <cp:revision>2</cp:revision>
  <dcterms:created xsi:type="dcterms:W3CDTF">2025-06-25T15:26:00Z</dcterms:created>
  <dcterms:modified xsi:type="dcterms:W3CDTF">2025-06-26T09:08:17Z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A6C1BA14AEEB41CCB8EE352AC2CD411C_12</vt:lpwstr>
  </property>
  <property fmtid="{D5CDD505-2E9C-101B-9397-08002B2CF9AE}" pid="3" name="KSOProductBuildVer">
    <vt:lpwstr>2057-12.2.0.21546</vt:lpwstr>
  </property>
</Properties>
</file>